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handoutMasterIdLst>
    <p:handoutMasterId r:id="rId29"/>
  </p:handoutMasterIdLst>
  <p:sldIdLst>
    <p:sldId id="256" r:id="rId4"/>
    <p:sldId id="529" r:id="rId5"/>
    <p:sldId id="538" r:id="rId6"/>
    <p:sldId id="540" r:id="rId7"/>
    <p:sldId id="532" r:id="rId8"/>
    <p:sldId id="550" r:id="rId9"/>
    <p:sldId id="551" r:id="rId10"/>
    <p:sldId id="553" r:id="rId11"/>
    <p:sldId id="552" r:id="rId12"/>
    <p:sldId id="554" r:id="rId13"/>
    <p:sldId id="555" r:id="rId14"/>
    <p:sldId id="556" r:id="rId15"/>
    <p:sldId id="557" r:id="rId16"/>
    <p:sldId id="558" r:id="rId17"/>
    <p:sldId id="559" r:id="rId18"/>
    <p:sldId id="561" r:id="rId19"/>
    <p:sldId id="562" r:id="rId20"/>
    <p:sldId id="560" r:id="rId21"/>
    <p:sldId id="564" r:id="rId22"/>
    <p:sldId id="563" r:id="rId23"/>
    <p:sldId id="566" r:id="rId24"/>
    <p:sldId id="567" r:id="rId25"/>
    <p:sldId id="568" r:id="rId26"/>
    <p:sldId id="530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egoe UI Light" panose="020B0502040204020203" pitchFamily="34" charset="0"/>
      <p:regular r:id="rId38"/>
      <p:italic r:id="rId39"/>
      <p:boldItalic r:id="rId40"/>
    </p:embeddedFont>
  </p:embeddedFontLst>
  <p:defaultTextStyle>
    <a:defPPr>
      <a:defRPr lang="zh-TW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hall" initials="v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22"/>
    <p:restoredTop sz="96018"/>
  </p:normalViewPr>
  <p:slideViewPr>
    <p:cSldViewPr showGuides="1">
      <p:cViewPr varScale="1">
        <p:scale>
          <a:sx n="129" d="100"/>
          <a:sy n="129" d="100"/>
        </p:scale>
        <p:origin x="216" y="792"/>
      </p:cViewPr>
      <p:guideLst>
        <p:guide orient="horz" pos="231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90204" pitchFamily="34" charset="0"/>
              <a:buNone/>
              <a:defRPr sz="120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en-US" altLang="en-US" sz="1200"/>
              <a:t>‹#›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en-US" altLang="en-US" sz="1200"/>
              <a:t>‹#›</a:t>
            </a:fld>
            <a:endParaRPr lang="en-US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[</a:t>
            </a:r>
            <a:r>
              <a:rPr lang="zh-CN" altLang="en-US"/>
              <a:t>分享课题</a:t>
            </a:r>
            <a:r>
              <a:rPr lang="en-US" altLang="zh-CN"/>
              <a:t>]</a:t>
            </a:r>
            <a:r>
              <a:rPr lang="zh-CN" altLang="en-US"/>
              <a:t>与</a:t>
            </a:r>
            <a:r>
              <a:rPr lang="en-US" altLang="zh-CN"/>
              <a:t>[</a:t>
            </a:r>
            <a:r>
              <a:rPr lang="zh-CN" altLang="en-US"/>
              <a:t>分享人</a:t>
            </a:r>
            <a:r>
              <a:rPr lang="en-US" altLang="zh-CN"/>
              <a:t>]</a:t>
            </a:r>
            <a:r>
              <a:rPr lang="zh-CN" altLang="en-US"/>
              <a:t>替换成自己的课题和名字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1036185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352605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493470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1501117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3964016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78260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2911009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3701477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1298555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157566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课题引入页面，可以写选择这个课题的原因或者放一个有趣的案例来引入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316838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4062084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2612675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290067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分享目录，右侧小标题可以根据自己的分享步骤进行动态增减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小标题页面，</a:t>
            </a:r>
            <a:r>
              <a:rPr lang="zh-CN" altLang="en-US">
                <a:sym typeface="+mn-ea"/>
              </a:rPr>
              <a:t>页面数量可以根据自己的分享的步骤进行动态增减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2268142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72482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小标题页面，</a:t>
            </a:r>
            <a:r>
              <a:rPr lang="zh-CN" altLang="en-US">
                <a:sym typeface="+mn-ea"/>
              </a:rPr>
              <a:t>页面数量可以根据自己的分享的步骤进行动态增减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26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小标题</a:t>
            </a:r>
            <a:r>
              <a:rPr lang="en-US" altLang="zh-CN"/>
              <a:t>1</a:t>
            </a:r>
            <a:r>
              <a:rPr lang="zh-CN" altLang="en-US"/>
              <a:t>下的内容模块，可以放置对课题的讲解，案例的截图等等</a:t>
            </a:r>
          </a:p>
        </p:txBody>
      </p:sp>
    </p:spTree>
    <p:extLst>
      <p:ext uri="{BB962C8B-B14F-4D97-AF65-F5344CB8AC3E}">
        <p14:creationId xmlns:p14="http://schemas.microsoft.com/office/powerpoint/2010/main" val="93479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872413" y="1809750"/>
            <a:ext cx="4319588" cy="3238500"/>
          </a:xfrm>
          <a:prstGeom prst="rect">
            <a:avLst/>
          </a:prstGeom>
          <a:solidFill>
            <a:srgbClr val="FF4800">
              <a:alpha val="73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/>
          </p:cNvPicPr>
          <p:nvPr userDrawn="1"/>
        </p:nvPicPr>
        <p:blipFill>
          <a:blip r:embed="rId14"/>
          <a:srcRect t="-2" b="39320"/>
          <a:stretch>
            <a:fillRect/>
          </a:stretch>
        </p:blipFill>
        <p:spPr>
          <a:xfrm>
            <a:off x="0" y="-36512"/>
            <a:ext cx="12192000" cy="415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矩形 8"/>
          <p:cNvSpPr>
            <a:spLocks noChangeArrowheads="1"/>
          </p:cNvSpPr>
          <p:nvPr/>
        </p:nvSpPr>
        <p:spPr bwMode="auto">
          <a:xfrm>
            <a:off x="0" y="4087813"/>
            <a:ext cx="12192000" cy="71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02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pic>
        <p:nvPicPr>
          <p:cNvPr id="1029" name="图片 2"/>
          <p:cNvPicPr>
            <a:picLocks noChangeAspect="1"/>
          </p:cNvPicPr>
          <p:nvPr userDrawn="1"/>
        </p:nvPicPr>
        <p:blipFill>
          <a:blip r:embed="rId15"/>
          <a:srcRect t="40411" b="-2"/>
          <a:stretch>
            <a:fillRect/>
          </a:stretch>
        </p:blipFill>
        <p:spPr>
          <a:xfrm>
            <a:off x="0" y="-128587"/>
            <a:ext cx="12192000" cy="4181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文本占位符 2"/>
          <p:cNvSpPr>
            <a:spLocks noGrp="1"/>
          </p:cNvSpPr>
          <p:nvPr>
            <p:ph type="body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  <p:sp>
        <p:nvSpPr>
          <p:cNvPr id="1031" name="矩形 7"/>
          <p:cNvSpPr>
            <a:spLocks noChangeArrowheads="1"/>
          </p:cNvSpPr>
          <p:nvPr/>
        </p:nvSpPr>
        <p:spPr bwMode="auto">
          <a:xfrm>
            <a:off x="0" y="-665162"/>
            <a:ext cx="12192000" cy="4770438"/>
          </a:xfrm>
          <a:prstGeom prst="rect">
            <a:avLst/>
          </a:prstGeom>
          <a:solidFill>
            <a:srgbClr val="354B5E">
              <a:alpha val="79999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032" name="圆角矩形 9"/>
          <p:cNvSpPr>
            <a:spLocks noChangeAspect="1" noChangeArrowheads="1"/>
          </p:cNvSpPr>
          <p:nvPr/>
        </p:nvSpPr>
        <p:spPr bwMode="auto">
          <a:xfrm>
            <a:off x="5556250" y="3586163"/>
            <a:ext cx="1079500" cy="1079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  <p:sp>
        <p:nvSpPr>
          <p:cNvPr id="2053" name="矩形 2"/>
          <p:cNvSpPr>
            <a:spLocks noChangeArrowheads="1"/>
          </p:cNvSpPr>
          <p:nvPr/>
        </p:nvSpPr>
        <p:spPr bwMode="auto">
          <a:xfrm>
            <a:off x="4572000" y="5668963"/>
            <a:ext cx="2403475" cy="21558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054" name="矩形 3"/>
          <p:cNvSpPr>
            <a:spLocks noChangeArrowheads="1"/>
          </p:cNvSpPr>
          <p:nvPr/>
        </p:nvSpPr>
        <p:spPr bwMode="auto">
          <a:xfrm>
            <a:off x="2847975" y="5434013"/>
            <a:ext cx="6100763" cy="2693988"/>
          </a:xfrm>
          <a:prstGeom prst="rect">
            <a:avLst/>
          </a:prstGeom>
          <a:solidFill>
            <a:srgbClr val="1D1C1C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055" name="矩形 7"/>
          <p:cNvSpPr>
            <a:spLocks noChangeArrowheads="1"/>
          </p:cNvSpPr>
          <p:nvPr/>
        </p:nvSpPr>
        <p:spPr bwMode="auto">
          <a:xfrm>
            <a:off x="0" y="155575"/>
            <a:ext cx="12192000" cy="7200900"/>
          </a:xfrm>
          <a:prstGeom prst="rect">
            <a:avLst/>
          </a:prstGeom>
          <a:solidFill>
            <a:srgbClr val="354B5E">
              <a:alpha val="79999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pic>
        <p:nvPicPr>
          <p:cNvPr id="2056" name="图片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336550" y="-577850"/>
            <a:ext cx="2349500" cy="23495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/>
          <p:nvPr userDrawn="1"/>
        </p:nvGrpSpPr>
        <p:grpSpPr>
          <a:xfrm>
            <a:off x="479425" y="692150"/>
            <a:ext cx="179388" cy="630238"/>
            <a:chOff x="0" y="0"/>
            <a:chExt cx="180000" cy="630000"/>
          </a:xfrm>
        </p:grpSpPr>
        <p:sp>
          <p:nvSpPr>
            <p:cNvPr id="3075" name="圆角矩形 7"/>
            <p:cNvSpPr>
              <a:spLocks noChangeArrowheads="1"/>
            </p:cNvSpPr>
            <p:nvPr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076" name="圆角矩形 8"/>
            <p:cNvSpPr>
              <a:spLocks noChangeArrowheads="1"/>
            </p:cNvSpPr>
            <p:nvPr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077" name="圆角矩形 9"/>
            <p:cNvSpPr>
              <a:spLocks noChangeArrowheads="1"/>
            </p:cNvSpPr>
            <p:nvPr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4099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/>
          </p:cNvSpPr>
          <p:nvPr>
            <p:ph type="body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  <p:pic>
        <p:nvPicPr>
          <p:cNvPr id="4101" name="图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3638" y="-482600"/>
            <a:ext cx="2349500" cy="23495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34" charset="0"/>
          <a:ea typeface="微软雅黑 Light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6"/>
          <p:cNvSpPr>
            <a:spLocks noGrp="1"/>
          </p:cNvSpPr>
          <p:nvPr>
            <p:ph type="ctrTitle" idx="4294967295"/>
          </p:nvPr>
        </p:nvSpPr>
        <p:spPr>
          <a:xfrm>
            <a:off x="609600" y="1085850"/>
            <a:ext cx="10972800" cy="1450975"/>
          </a:xfrm>
        </p:spPr>
        <p:txBody>
          <a:bodyPr vert="horz" wrap="square" lIns="91440" tIns="45720" rIns="91440" bIns="45720" anchor="b"/>
          <a:lstStyle>
            <a:lvl1pPr lvl="0">
              <a:defRPr/>
            </a:lvl1pPr>
          </a:lstStyle>
          <a:p>
            <a:pPr lvl="0" algn="ctr" eaLnBrk="1" hangingPunct="1"/>
            <a:r>
              <a:rPr lang="en-US" altLang="zh-CN" sz="8000" b="1" dirty="0">
                <a:solidFill>
                  <a:schemeClr val="bg1"/>
                </a:solidFill>
              </a:rPr>
              <a:t>[</a:t>
            </a:r>
            <a:r>
              <a:rPr lang="en-US" altLang="zh-CN" sz="8000" b="1" dirty="0" err="1">
                <a:solidFill>
                  <a:schemeClr val="bg1"/>
                </a:solidFill>
              </a:rPr>
              <a:t>useState</a:t>
            </a:r>
            <a:r>
              <a:rPr lang="zh-CN" altLang="en-US" sz="8000" b="1" dirty="0">
                <a:solidFill>
                  <a:schemeClr val="bg1"/>
                </a:solidFill>
              </a:rPr>
              <a:t>相关原理</a:t>
            </a:r>
            <a:r>
              <a:rPr lang="en-US" altLang="zh-CN" sz="8000" b="1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7170" name="文本框 1"/>
          <p:cNvSpPr txBox="1"/>
          <p:nvPr/>
        </p:nvSpPr>
        <p:spPr>
          <a:xfrm>
            <a:off x="4267200" y="4900613"/>
            <a:ext cx="3657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dirty="0"/>
              <a:t>分享人：</a:t>
            </a:r>
            <a:r>
              <a:rPr lang="en-US" altLang="zh-CN" sz="2800" dirty="0"/>
              <a:t>[</a:t>
            </a:r>
            <a:r>
              <a:rPr lang="zh-CN" altLang="en-US" sz="2800" dirty="0"/>
              <a:t>慕薇</a:t>
            </a:r>
            <a:r>
              <a:rPr lang="en-US" altLang="zh-CN" sz="2800" dirty="0"/>
              <a:t>]</a:t>
            </a:r>
          </a:p>
        </p:txBody>
      </p:sp>
      <p:sp>
        <p:nvSpPr>
          <p:cNvPr id="7171" name="文本框 2"/>
          <p:cNvSpPr txBox="1"/>
          <p:nvPr/>
        </p:nvSpPr>
        <p:spPr>
          <a:xfrm>
            <a:off x="5639435" y="3862705"/>
            <a:ext cx="9131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SaaS</a:t>
            </a:r>
          </a:p>
        </p:txBody>
      </p:sp>
      <p:pic>
        <p:nvPicPr>
          <p:cNvPr id="7172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30187" y="-222250"/>
            <a:ext cx="1871662" cy="1871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状态维护</a:t>
            </a:r>
            <a:r>
              <a:rPr lang="en-US" altLang="zh-CN" sz="3200" b="1" dirty="0">
                <a:solidFill>
                  <a:srgbClr val="D74B4B"/>
                </a:solidFill>
              </a:rPr>
              <a:t>—</a:t>
            </a:r>
            <a:r>
              <a:rPr lang="zh-CN" altLang="en-US" sz="3200" b="1" dirty="0">
                <a:solidFill>
                  <a:srgbClr val="D74B4B"/>
                </a:solidFill>
              </a:rPr>
              <a:t>链表</a:t>
            </a:r>
            <a:r>
              <a:rPr lang="en-US" altLang="zh-CN" sz="3200" b="1" dirty="0">
                <a:solidFill>
                  <a:srgbClr val="D74B4B"/>
                </a:solidFill>
              </a:rPr>
              <a:t>—mount]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60F654-D9DE-884A-A873-1B8B3F154430}"/>
              </a:ext>
            </a:extLst>
          </p:cNvPr>
          <p:cNvSpPr txBox="1"/>
          <p:nvPr/>
        </p:nvSpPr>
        <p:spPr>
          <a:xfrm>
            <a:off x="768000" y="1363080"/>
            <a:ext cx="9409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ADE613-E54B-7347-A41D-6726F5EE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1963244"/>
            <a:ext cx="10632000" cy="42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6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状态维护</a:t>
            </a:r>
            <a:r>
              <a:rPr lang="en-US" altLang="zh-CN" sz="3200" b="1" dirty="0">
                <a:solidFill>
                  <a:srgbClr val="D74B4B"/>
                </a:solidFill>
              </a:rPr>
              <a:t>—</a:t>
            </a:r>
            <a:r>
              <a:rPr lang="zh-CN" altLang="en-US" sz="3200" b="1" dirty="0">
                <a:solidFill>
                  <a:srgbClr val="D74B4B"/>
                </a:solidFill>
              </a:rPr>
              <a:t>链表</a:t>
            </a:r>
            <a:r>
              <a:rPr lang="en-US" altLang="zh-CN" sz="3200" b="1" dirty="0">
                <a:solidFill>
                  <a:srgbClr val="D74B4B"/>
                </a:solidFill>
              </a:rPr>
              <a:t>—update]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60F654-D9DE-884A-A873-1B8B3F154430}"/>
              </a:ext>
            </a:extLst>
          </p:cNvPr>
          <p:cNvSpPr txBox="1"/>
          <p:nvPr/>
        </p:nvSpPr>
        <p:spPr>
          <a:xfrm>
            <a:off x="671512" y="1315256"/>
            <a:ext cx="94091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lang="zh-CN" altLang="en-US" dirty="0"/>
              <a:t>这个阶段是你调用</a:t>
            </a:r>
            <a:r>
              <a:rPr lang="en" altLang="zh-CN" dirty="0" err="1"/>
              <a:t>setCount</a:t>
            </a:r>
            <a:r>
              <a:rPr lang="zh-CN" altLang="en" dirty="0"/>
              <a:t>（</a:t>
            </a:r>
            <a:r>
              <a:rPr lang="en" altLang="zh-CN" dirty="0" err="1"/>
              <a:t>setXxx</a:t>
            </a:r>
            <a:r>
              <a:rPr lang="zh-CN" altLang="en" dirty="0"/>
              <a:t>）</a:t>
            </a:r>
            <a:r>
              <a:rPr lang="zh-CN" altLang="en-US" dirty="0"/>
              <a:t>的时候才会走的阶段，并且你会向这个</a:t>
            </a:r>
            <a:r>
              <a:rPr lang="en" altLang="zh-CN" dirty="0" err="1"/>
              <a:t>setCount</a:t>
            </a:r>
            <a:r>
              <a:rPr lang="zh-CN" altLang="en-US" dirty="0"/>
              <a:t>函数传一个值，或者函数，来表达你期望得到的值是什么，在此之前，那就得先找到这个</a:t>
            </a:r>
            <a:r>
              <a:rPr lang="en" altLang="zh-CN" dirty="0"/>
              <a:t>hook</a:t>
            </a:r>
            <a:r>
              <a:rPr lang="zh-CN" altLang="en-US" dirty="0"/>
              <a:t>对象，并把传来</a:t>
            </a:r>
            <a:r>
              <a:rPr lang="en" altLang="zh-CN" dirty="0" err="1"/>
              <a:t>newState</a:t>
            </a:r>
            <a:r>
              <a:rPr lang="zh-CN" altLang="en-US" dirty="0"/>
              <a:t>赋值给这个</a:t>
            </a:r>
            <a:r>
              <a:rPr lang="en" altLang="zh-CN" dirty="0"/>
              <a:t>hook</a:t>
            </a:r>
            <a:r>
              <a:rPr lang="zh-CN" altLang="en-US" dirty="0"/>
              <a:t>旧的的</a:t>
            </a:r>
            <a:r>
              <a:rPr lang="en" altLang="zh-CN" dirty="0"/>
              <a:t>state</a:t>
            </a:r>
            <a:r>
              <a:rPr lang="zh-CN" altLang="en" dirty="0"/>
              <a:t>（</a:t>
            </a:r>
            <a:r>
              <a:rPr lang="zh-CN" altLang="en-US" dirty="0"/>
              <a:t>即</a:t>
            </a:r>
            <a:r>
              <a:rPr lang="en" altLang="zh-CN" dirty="0" err="1"/>
              <a:t>memoizedState</a:t>
            </a:r>
            <a:r>
              <a:rPr lang="zh-CN" altLang="en" dirty="0"/>
              <a:t>），</a:t>
            </a:r>
            <a:r>
              <a:rPr lang="zh-CN" altLang="en-US" dirty="0"/>
              <a:t>更改完值后，就是重新</a:t>
            </a:r>
            <a:r>
              <a:rPr lang="en" altLang="zh-CN" dirty="0" err="1"/>
              <a:t>reder</a:t>
            </a:r>
            <a:r>
              <a:rPr lang="zh-CN" altLang="en-US" dirty="0"/>
              <a:t>渲染了，当然同样你也要考虑实际情况，有时候你在处理点击事件的时候会多次使用</a:t>
            </a:r>
            <a:r>
              <a:rPr lang="en" altLang="zh-CN" dirty="0" err="1"/>
              <a:t>setCount</a:t>
            </a:r>
            <a:r>
              <a:rPr lang="zh-CN" altLang="en" dirty="0"/>
              <a:t>（</a:t>
            </a:r>
            <a:r>
              <a:rPr lang="en" altLang="zh-CN" dirty="0" err="1"/>
              <a:t>setXxx</a:t>
            </a:r>
            <a:r>
              <a:rPr lang="zh-CN" altLang="en" dirty="0"/>
              <a:t>）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0ECCF-2A51-EE49-B748-19FF4446B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0" y="3069000"/>
            <a:ext cx="6690186" cy="37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84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状态维护</a:t>
            </a:r>
            <a:r>
              <a:rPr lang="en-US" altLang="zh-CN" sz="3200" b="1" dirty="0">
                <a:solidFill>
                  <a:srgbClr val="D74B4B"/>
                </a:solidFill>
              </a:rPr>
              <a:t>—</a:t>
            </a:r>
            <a:r>
              <a:rPr lang="zh-CN" altLang="en-US" sz="3200" b="1" dirty="0">
                <a:solidFill>
                  <a:srgbClr val="D74B4B"/>
                </a:solidFill>
              </a:rPr>
              <a:t>链表</a:t>
            </a:r>
            <a:r>
              <a:rPr lang="en-US" altLang="zh-CN" sz="3200" b="1" dirty="0">
                <a:solidFill>
                  <a:srgbClr val="D74B4B"/>
                </a:solidFill>
              </a:rPr>
              <a:t>—update]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60F654-D9DE-884A-A873-1B8B3F154430}"/>
              </a:ext>
            </a:extLst>
          </p:cNvPr>
          <p:cNvSpPr txBox="1"/>
          <p:nvPr/>
        </p:nvSpPr>
        <p:spPr>
          <a:xfrm>
            <a:off x="768000" y="1485000"/>
            <a:ext cx="9816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lang="zh-CN" altLang="en-US" dirty="0"/>
              <a:t>环状链表结构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/>
              <a:t>原因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947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流程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EF96E0-5F45-4F47-BB21-17FDD3FD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1219267"/>
            <a:ext cx="9510008" cy="53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23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源码解析与理解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745A5F-1ECF-BD4A-BE5B-D090BDD5450D}"/>
              </a:ext>
            </a:extLst>
          </p:cNvPr>
          <p:cNvSpPr txBox="1"/>
          <p:nvPr/>
        </p:nvSpPr>
        <p:spPr>
          <a:xfrm>
            <a:off x="671512" y="1917000"/>
            <a:ext cx="314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根据例子讲原理流程</a:t>
            </a:r>
          </a:p>
        </p:txBody>
      </p:sp>
    </p:spTree>
    <p:extLst>
      <p:ext uri="{BB962C8B-B14F-4D97-AF65-F5344CB8AC3E}">
        <p14:creationId xmlns:p14="http://schemas.microsoft.com/office/powerpoint/2010/main" val="1971006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基础框架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BC8196-CA93-5840-A3FF-D8B4B72B7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4" y="1312623"/>
            <a:ext cx="7385705" cy="512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0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基础框架</a:t>
            </a:r>
            <a:r>
              <a:rPr lang="en-US" altLang="zh-CN" sz="3200" b="1" dirty="0">
                <a:solidFill>
                  <a:srgbClr val="D74B4B"/>
                </a:solidFill>
              </a:rPr>
              <a:t>—</a:t>
            </a:r>
            <a:r>
              <a:rPr lang="zh-CN" altLang="en-US" sz="3200" b="1" dirty="0">
                <a:solidFill>
                  <a:srgbClr val="D74B4B"/>
                </a:solidFill>
              </a:rPr>
              <a:t>挂载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179701-D32F-1E40-BCDA-051E464D9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00" y="1283275"/>
            <a:ext cx="5256000" cy="53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结果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FE5B8F-A77D-8F4A-A660-B3B1EA54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5" y="1511300"/>
            <a:ext cx="59690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56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挂载</a:t>
            </a:r>
            <a:r>
              <a:rPr lang="en-US" altLang="zh-CN" sz="3200" b="1" dirty="0">
                <a:solidFill>
                  <a:srgbClr val="D74B4B"/>
                </a:solidFill>
              </a:rPr>
              <a:t>--</a:t>
            </a:r>
            <a:r>
              <a:rPr lang="zh-CN" altLang="en-US" sz="3200" b="1" dirty="0">
                <a:solidFill>
                  <a:srgbClr val="D74B4B"/>
                </a:solidFill>
              </a:rPr>
              <a:t>解析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2B4C0D-262A-794D-84C3-AD695074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0" y="1283275"/>
            <a:ext cx="8918825" cy="54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挂载</a:t>
            </a:r>
            <a:r>
              <a:rPr lang="en-US" altLang="zh-CN" sz="3200" b="1" dirty="0">
                <a:solidFill>
                  <a:srgbClr val="D74B4B"/>
                </a:solidFill>
              </a:rPr>
              <a:t>--</a:t>
            </a:r>
            <a:r>
              <a:rPr lang="zh-CN" altLang="en-US" sz="3200" b="1" dirty="0">
                <a:solidFill>
                  <a:srgbClr val="D74B4B"/>
                </a:solidFill>
              </a:rPr>
              <a:t>解析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4165AE-C0ED-AC42-9783-9E599143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1283275"/>
            <a:ext cx="10154724" cy="50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5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55" y="0"/>
            <a:ext cx="1928495" cy="6858000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2784000" y="1341000"/>
            <a:ext cx="7288235" cy="16680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分享课题引入</a:t>
            </a:r>
            <a:r>
              <a:rPr lang="en-US" altLang="zh-CN" sz="2800" dirty="0"/>
              <a:t>]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/>
          </a:p>
          <a:p>
            <a:pPr lvl="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z="1400" dirty="0"/>
              <a:t>Hook</a:t>
            </a:r>
            <a:r>
              <a:rPr lang="zh-CN" altLang="en-US" sz="1400" dirty="0"/>
              <a:t>解决</a:t>
            </a:r>
            <a:r>
              <a:rPr lang="en-US" altLang="zh-CN" sz="1400" dirty="0"/>
              <a:t>class</a:t>
            </a:r>
            <a:r>
              <a:rPr lang="zh-CN" altLang="en-US" sz="1400" dirty="0"/>
              <a:t>组件存在的什么问题</a:t>
            </a:r>
            <a:r>
              <a:rPr lang="en-US" altLang="zh-CN" sz="1400" dirty="0"/>
              <a:t>?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br>
              <a:rPr lang="en-US" altLang="zh-CN" sz="1400" dirty="0"/>
            </a:br>
            <a:endParaRPr lang="en-US" altLang="zh-CN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en-US" altLang="zh-CN" sz="3200" b="1" dirty="0" err="1">
                <a:solidFill>
                  <a:srgbClr val="D74B4B"/>
                </a:solidFill>
              </a:rPr>
              <a:t>updateProgress</a:t>
            </a:r>
            <a:r>
              <a:rPr lang="en-US" altLang="zh-CN" sz="3200" b="1" dirty="0">
                <a:solidFill>
                  <a:srgbClr val="D74B4B"/>
                </a:solidFill>
              </a:rPr>
              <a:t>--</a:t>
            </a:r>
            <a:r>
              <a:rPr lang="zh-CN" altLang="en-US" sz="3200" b="1" dirty="0">
                <a:solidFill>
                  <a:srgbClr val="D74B4B"/>
                </a:solidFill>
              </a:rPr>
              <a:t>解析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7984F4-41A0-6B4C-8D7C-F1F73EC8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3275"/>
            <a:ext cx="12192000" cy="51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6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en-US" altLang="zh-CN" sz="3200" b="1" dirty="0" err="1">
                <a:solidFill>
                  <a:srgbClr val="D74B4B"/>
                </a:solidFill>
              </a:rPr>
              <a:t>updateProgress</a:t>
            </a:r>
            <a:r>
              <a:rPr lang="en-US" altLang="zh-CN" sz="3200" b="1" dirty="0">
                <a:solidFill>
                  <a:srgbClr val="D74B4B"/>
                </a:solidFill>
              </a:rPr>
              <a:t>--</a:t>
            </a:r>
            <a:r>
              <a:rPr lang="zh-CN" altLang="en-US" sz="3200" b="1" dirty="0">
                <a:solidFill>
                  <a:srgbClr val="D74B4B"/>
                </a:solidFill>
              </a:rPr>
              <a:t>解析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42FE3F-7EB7-EA44-8B14-C5E7D617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557000"/>
            <a:ext cx="10926305" cy="48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7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en-US" altLang="zh-CN" sz="3200" b="1" dirty="0" err="1">
                <a:solidFill>
                  <a:srgbClr val="D74B4B"/>
                </a:solidFill>
              </a:rPr>
              <a:t>updateProgress</a:t>
            </a:r>
            <a:r>
              <a:rPr lang="en-US" altLang="zh-CN" sz="3200" b="1" dirty="0">
                <a:solidFill>
                  <a:srgbClr val="D74B4B"/>
                </a:solidFill>
              </a:rPr>
              <a:t>—</a:t>
            </a:r>
            <a:r>
              <a:rPr lang="zh-CN" altLang="en-US" sz="3200" b="1" dirty="0">
                <a:solidFill>
                  <a:srgbClr val="D74B4B"/>
                </a:solidFill>
              </a:rPr>
              <a:t>图解析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9DB6F5-59E5-2040-B0B9-9483950F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2" y="1413000"/>
            <a:ext cx="10972800" cy="50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9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en-US" altLang="zh-CN" sz="3200" b="1" dirty="0" err="1">
                <a:solidFill>
                  <a:srgbClr val="D74B4B"/>
                </a:solidFill>
              </a:rPr>
              <a:t>updateProgress</a:t>
            </a:r>
            <a:r>
              <a:rPr lang="en-US" altLang="zh-CN" sz="3200" b="1" dirty="0">
                <a:solidFill>
                  <a:srgbClr val="D74B4B"/>
                </a:solidFill>
              </a:rPr>
              <a:t>--</a:t>
            </a:r>
            <a:r>
              <a:rPr lang="zh-CN" altLang="en-US" sz="3200" b="1" dirty="0">
                <a:solidFill>
                  <a:srgbClr val="D74B4B"/>
                </a:solidFill>
              </a:rPr>
              <a:t>解析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F22F6B-CF6F-6E4E-A07A-D5BD24F9F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1629000"/>
            <a:ext cx="9042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4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12655" y="2884805"/>
            <a:ext cx="5565737" cy="108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zh-CN" altLang="en-US" sz="7200" dirty="0">
                <a:solidFill>
                  <a:schemeClr val="bg1"/>
                </a:solidFill>
              </a:rPr>
              <a:t>谢谢观看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[hook</a:t>
            </a:r>
            <a:r>
              <a:rPr lang="zh-CN" altLang="en-US" sz="3200" b="1" dirty="0">
                <a:solidFill>
                  <a:srgbClr val="D74B4B"/>
                </a:solidFill>
              </a:rPr>
              <a:t>解决问题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0776DB-0999-5C40-9B10-F1474E4024F6}"/>
              </a:ext>
            </a:extLst>
          </p:cNvPr>
          <p:cNvSpPr txBox="1"/>
          <p:nvPr/>
        </p:nvSpPr>
        <p:spPr>
          <a:xfrm>
            <a:off x="768000" y="1773000"/>
            <a:ext cx="8856000" cy="411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/>
              <a:t>逻辑复用问题：要逻辑复用，在</a:t>
            </a:r>
            <a:r>
              <a:rPr kumimoji="1" lang="en" altLang="zh-CN" sz="1600" dirty="0"/>
              <a:t>class</a:t>
            </a:r>
            <a:r>
              <a:rPr kumimoji="1" lang="zh-CN" altLang="en-US" sz="1600" dirty="0"/>
              <a:t>组件中无非是用高阶组件，或者</a:t>
            </a:r>
            <a:r>
              <a:rPr kumimoji="1" lang="en" altLang="zh-CN" sz="1600" dirty="0"/>
              <a:t>render props</a:t>
            </a:r>
            <a:r>
              <a:rPr kumimoji="1" lang="zh-CN" altLang="en-US" sz="1600" dirty="0"/>
              <a:t>来解决，但是如果项目庞大的话，就有可能造成组件层级过深，称之为“包装地狱”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/>
              <a:t>巨大的组件问题：在</a:t>
            </a:r>
            <a:r>
              <a:rPr lang="en" altLang="zh-CN" sz="1600" dirty="0"/>
              <a:t>class</a:t>
            </a:r>
            <a:r>
              <a:rPr lang="zh-CN" altLang="en-US" sz="1600" dirty="0"/>
              <a:t>组件中，你很有可能会经常在</a:t>
            </a:r>
            <a:r>
              <a:rPr lang="en" altLang="zh-CN" sz="1600" dirty="0" err="1"/>
              <a:t>componentDidMount</a:t>
            </a:r>
            <a:r>
              <a:rPr lang="zh-CN" altLang="en-US" sz="1600" dirty="0"/>
              <a:t>当中订阅数据存储、发送请求、设置定时器，而在</a:t>
            </a:r>
            <a:r>
              <a:rPr lang="en" altLang="zh-CN" sz="1600" dirty="0" err="1"/>
              <a:t>componentWillUnmount</a:t>
            </a:r>
            <a:r>
              <a:rPr lang="zh-CN" altLang="en-US" sz="1600" dirty="0"/>
              <a:t>里面做相反的事情，取消订阅、取消请求、销毁定时器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zh-CN" altLang="en-US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en" altLang="zh-CN" sz="1600" dirty="0"/>
              <a:t>class</a:t>
            </a:r>
            <a:r>
              <a:rPr kumimoji="1" lang="zh-CN" altLang="en-US" sz="1600" dirty="0"/>
              <a:t>组件理解困难：这个不管是对人还是对机器而言都是困难的，你人要考虑</a:t>
            </a:r>
            <a:r>
              <a:rPr kumimoji="1" lang="en" altLang="zh-CN" sz="1600" dirty="0"/>
              <a:t>this</a:t>
            </a:r>
            <a:r>
              <a:rPr kumimoji="1" lang="zh-CN" altLang="en-US" sz="1600" dirty="0"/>
              <a:t>的绑定与指向，且有时候甚至你还不知道什么时候该选取</a:t>
            </a:r>
            <a:r>
              <a:rPr kumimoji="1" lang="en" altLang="zh-CN" sz="1600" dirty="0"/>
              <a:t>class</a:t>
            </a:r>
            <a:r>
              <a:rPr kumimoji="1" lang="zh-CN" altLang="en-US" sz="1600" dirty="0"/>
              <a:t>组件，还是</a:t>
            </a:r>
            <a:r>
              <a:rPr kumimoji="1" lang="en" altLang="zh-CN" sz="1600" dirty="0"/>
              <a:t>function</a:t>
            </a:r>
            <a:r>
              <a:rPr kumimoji="1" lang="zh-CN" altLang="en-US" sz="1600" dirty="0"/>
              <a:t>组件，还有就是机器要对</a:t>
            </a:r>
            <a:r>
              <a:rPr kumimoji="1" lang="en" altLang="zh-CN" sz="1600" dirty="0"/>
              <a:t>class</a:t>
            </a:r>
            <a:r>
              <a:rPr kumimoji="1" lang="zh-CN" altLang="en-US" sz="1600" dirty="0"/>
              <a:t>进行解析成组件文件的时候，</a:t>
            </a:r>
            <a:r>
              <a:rPr kumimoji="1" lang="en" altLang="zh-CN" sz="1600" dirty="0"/>
              <a:t>class</a:t>
            </a:r>
            <a:r>
              <a:rPr kumimoji="1" lang="zh-CN" altLang="en-US" sz="1600" dirty="0"/>
              <a:t>里面有些函数即使没有使用过，它也不会被剔除，因为机器在编译时很难准确判断方法是否被使用。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" y="0"/>
            <a:ext cx="559752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52320" y="2283460"/>
            <a:ext cx="1290320" cy="2291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zh-CN" altLang="en-US" sz="7200" dirty="0">
                <a:solidFill>
                  <a:schemeClr val="bg1"/>
                </a:solidFill>
              </a:rPr>
              <a:t>目 录</a:t>
            </a:r>
          </a:p>
        </p:txBody>
      </p:sp>
      <p:sp>
        <p:nvSpPr>
          <p:cNvPr id="5" name="任意多边形 3"/>
          <p:cNvSpPr/>
          <p:nvPr/>
        </p:nvSpPr>
        <p:spPr>
          <a:xfrm>
            <a:off x="6850380" y="2033270"/>
            <a:ext cx="678180" cy="61277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ea typeface="Microsoft JhengHei" panose="020B0604030504040204" pitchFamily="34" charset="-120"/>
              </a:rPr>
              <a:t>1</a:t>
            </a:r>
          </a:p>
        </p:txBody>
      </p:sp>
      <p:sp>
        <p:nvSpPr>
          <p:cNvPr id="6" name="任意多边形 3"/>
          <p:cNvSpPr/>
          <p:nvPr/>
        </p:nvSpPr>
        <p:spPr>
          <a:xfrm>
            <a:off x="6850380" y="3437890"/>
            <a:ext cx="678180" cy="61277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ea typeface="Microsoft JhengHei" panose="020B0604030504040204" pitchFamily="34" charset="-120"/>
              </a:rPr>
              <a:t>2</a:t>
            </a:r>
          </a:p>
        </p:txBody>
      </p:sp>
      <p:sp>
        <p:nvSpPr>
          <p:cNvPr id="7" name="任意多边形 3"/>
          <p:cNvSpPr/>
          <p:nvPr/>
        </p:nvSpPr>
        <p:spPr>
          <a:xfrm>
            <a:off x="6850380" y="4940300"/>
            <a:ext cx="678180" cy="61277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ea typeface="Microsoft JhengHei" panose="020B0604030504040204" pitchFamily="34" charset="-120"/>
              </a:rPr>
              <a:t>3</a:t>
            </a:r>
          </a:p>
        </p:txBody>
      </p:sp>
      <p:sp>
        <p:nvSpPr>
          <p:cNvPr id="7170" name="文本框 1"/>
          <p:cNvSpPr txBox="1"/>
          <p:nvPr/>
        </p:nvSpPr>
        <p:spPr>
          <a:xfrm>
            <a:off x="7757795" y="2078673"/>
            <a:ext cx="3657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b="1" dirty="0" err="1"/>
              <a:t>useState</a:t>
            </a:r>
            <a:r>
              <a:rPr lang="zh-CN" altLang="en-US" sz="2800" b="1" dirty="0"/>
              <a:t>使用</a:t>
            </a:r>
            <a:endParaRPr lang="en" altLang="zh-CN" b="1" dirty="0"/>
          </a:p>
        </p:txBody>
      </p:sp>
      <p:sp>
        <p:nvSpPr>
          <p:cNvPr id="8" name="文本框 1"/>
          <p:cNvSpPr txBox="1"/>
          <p:nvPr/>
        </p:nvSpPr>
        <p:spPr>
          <a:xfrm>
            <a:off x="7757795" y="3483293"/>
            <a:ext cx="36576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实现思路</a:t>
            </a:r>
            <a:r>
              <a:rPr lang="en-US" altLang="zh-CN" sz="2800" dirty="0"/>
              <a:t>]</a:t>
            </a:r>
          </a:p>
        </p:txBody>
      </p:sp>
      <p:sp>
        <p:nvSpPr>
          <p:cNvPr id="9" name="文本框 1"/>
          <p:cNvSpPr txBox="1"/>
          <p:nvPr/>
        </p:nvSpPr>
        <p:spPr>
          <a:xfrm>
            <a:off x="7757795" y="4985703"/>
            <a:ext cx="3657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源码解析</a:t>
            </a:r>
            <a:r>
              <a:rPr lang="en-US" altLang="zh-CN" sz="2800" dirty="0"/>
              <a:t>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 descr="e7d195523061f1c0d318120d6aeaf1b6ccceb6ba3da59c0775C5DE19DDDEBC09ED96DBD9900D9848D623ECAD1D4904B78047D0015C22C8BE97228BE8B5BFF08FE7A3AE04126DA07312A96C0F69F9BAB757E87A9D8EC4205E976D6A674854A00151504B53F283A4FA7C8FAD580FCCCFFCF130E9FF1A9152198EC3DD3A984A02B67FF4449A1F384CC3"/>
          <p:cNvSpPr/>
          <p:nvPr/>
        </p:nvSpPr>
        <p:spPr>
          <a:xfrm>
            <a:off x="3188178" y="2210696"/>
            <a:ext cx="468751" cy="17505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ea typeface="Microsoft JhengHei" panose="020B0604030504040204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956062" y="3885048"/>
            <a:ext cx="560580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56050" y="2489200"/>
            <a:ext cx="5855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en-US" altLang="zh-CN" sz="5400" dirty="0"/>
              <a:t>[--</a:t>
            </a:r>
            <a:r>
              <a:rPr lang="en-US" altLang="zh-CN" sz="5400" dirty="0" err="1"/>
              <a:t>useState</a:t>
            </a:r>
            <a:r>
              <a:rPr lang="zh-CN" altLang="en-US" sz="5400" dirty="0"/>
              <a:t> 使用</a:t>
            </a:r>
            <a:r>
              <a:rPr lang="en-US" altLang="zh-CN" sz="5400" dirty="0"/>
              <a:t>--]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lum bright="24000"/>
          </a:blip>
          <a:srcRect l="57311" t="21669" r="5678" b="15425"/>
          <a:stretch>
            <a:fillRect/>
          </a:stretch>
        </p:blipFill>
        <p:spPr>
          <a:xfrm>
            <a:off x="-24130" y="527340"/>
            <a:ext cx="2071690" cy="463809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63" h="7304">
                <a:moveTo>
                  <a:pt x="0" y="0"/>
                </a:moveTo>
                <a:cubicBezTo>
                  <a:pt x="1853" y="96"/>
                  <a:pt x="3307" y="1893"/>
                  <a:pt x="3261" y="3653"/>
                </a:cubicBezTo>
                <a:cubicBezTo>
                  <a:pt x="3319" y="5607"/>
                  <a:pt x="1683" y="7201"/>
                  <a:pt x="0" y="7304"/>
                </a:cubicBezTo>
                <a:close/>
                <a:moveTo>
                  <a:pt x="0" y="1024"/>
                </a:moveTo>
                <a:cubicBezTo>
                  <a:pt x="1326" y="1131"/>
                  <a:pt x="2356" y="2429"/>
                  <a:pt x="2323" y="3702"/>
                </a:cubicBezTo>
                <a:cubicBezTo>
                  <a:pt x="2365" y="5112"/>
                  <a:pt x="1209" y="6267"/>
                  <a:pt x="0" y="6377"/>
                </a:cubicBez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525566">
                  <a:alpha val="100000"/>
                </a:srgbClr>
              </a:clrFrom>
              <a:clrTo>
                <a:srgbClr val="525566">
                  <a:alpha val="100000"/>
                  <a:alpha val="0"/>
                </a:srgbClr>
              </a:clrTo>
            </a:clrChange>
            <a:lum bright="24000" contrast="-18000"/>
          </a:blip>
          <a:srcRect l="14572" t="21635" r="30289" b="44759"/>
          <a:stretch>
            <a:fillRect/>
          </a:stretch>
        </p:blipFill>
        <p:spPr>
          <a:xfrm>
            <a:off x="9090976" y="4553298"/>
            <a:ext cx="3086419" cy="23047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61" h="3629">
                <a:moveTo>
                  <a:pt x="2" y="3402"/>
                </a:moveTo>
                <a:cubicBezTo>
                  <a:pt x="-59" y="1493"/>
                  <a:pt x="1747" y="-46"/>
                  <a:pt x="3515" y="1"/>
                </a:cubicBezTo>
                <a:cubicBezTo>
                  <a:pt x="3992" y="-13"/>
                  <a:pt x="4446" y="79"/>
                  <a:pt x="4861" y="249"/>
                </a:cubicBezTo>
                <a:lnTo>
                  <a:pt x="4861" y="3629"/>
                </a:lnTo>
                <a:lnTo>
                  <a:pt x="5" y="3629"/>
                </a:lnTo>
                <a:cubicBezTo>
                  <a:pt x="0" y="3554"/>
                  <a:pt x="-1" y="3478"/>
                  <a:pt x="2" y="3402"/>
                </a:cubicBezTo>
                <a:close/>
                <a:moveTo>
                  <a:pt x="953" y="3447"/>
                </a:moveTo>
                <a:cubicBezTo>
                  <a:pt x="909" y="2047"/>
                  <a:pt x="2230" y="917"/>
                  <a:pt x="3522" y="951"/>
                </a:cubicBezTo>
                <a:cubicBezTo>
                  <a:pt x="4013" y="936"/>
                  <a:pt x="4471" y="1075"/>
                  <a:pt x="4861" y="1314"/>
                </a:cubicBezTo>
                <a:lnTo>
                  <a:pt x="4861" y="3629"/>
                </a:lnTo>
                <a:lnTo>
                  <a:pt x="956" y="3629"/>
                </a:lnTo>
                <a:cubicBezTo>
                  <a:pt x="953" y="3569"/>
                  <a:pt x="951" y="3508"/>
                  <a:pt x="953" y="3447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[DEMO]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6276D1-0CE9-9041-A538-F6C98D78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" y="1460500"/>
            <a:ext cx="99314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5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结果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F38DAC-CEA1-B24D-BECF-D44EC7A7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00" y="1773000"/>
            <a:ext cx="6264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 descr="e7d195523061f1c0d318120d6aeaf1b6ccceb6ba3da59c0775C5DE19DDDEBC09ED96DBD9900D9848D623ECAD1D4904B78047D0015C22C8BE97228BE8B5BFF08FE7A3AE04126DA07312A96C0F69F9BAB757E87A9D8EC4205E976D6A674854A00151504B53F283A4FA7C8FAD580FCCCFFCF130E9FF1A9152198EC3DD3A984A02B67FF4449A1F384CC3"/>
          <p:cNvSpPr/>
          <p:nvPr/>
        </p:nvSpPr>
        <p:spPr>
          <a:xfrm>
            <a:off x="3188178" y="2210696"/>
            <a:ext cx="468751" cy="17505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ea typeface="Microsoft JhengHei" panose="020B0604030504040204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956062" y="3885048"/>
            <a:ext cx="560580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56050" y="2489200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en-US" altLang="zh-CN" sz="5400" dirty="0"/>
              <a:t>[--</a:t>
            </a:r>
            <a:r>
              <a:rPr lang="zh-CN" altLang="en-US" sz="5400" dirty="0"/>
              <a:t>实现思路</a:t>
            </a:r>
            <a:r>
              <a:rPr lang="en-US" altLang="zh-CN" sz="5400" dirty="0"/>
              <a:t>--]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lum bright="24000"/>
          </a:blip>
          <a:srcRect l="57311" t="21669" r="5678" b="15425"/>
          <a:stretch>
            <a:fillRect/>
          </a:stretch>
        </p:blipFill>
        <p:spPr>
          <a:xfrm>
            <a:off x="-24130" y="527340"/>
            <a:ext cx="2071690" cy="463809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63" h="7304">
                <a:moveTo>
                  <a:pt x="0" y="0"/>
                </a:moveTo>
                <a:cubicBezTo>
                  <a:pt x="1853" y="96"/>
                  <a:pt x="3307" y="1893"/>
                  <a:pt x="3261" y="3653"/>
                </a:cubicBezTo>
                <a:cubicBezTo>
                  <a:pt x="3319" y="5607"/>
                  <a:pt x="1683" y="7201"/>
                  <a:pt x="0" y="7304"/>
                </a:cubicBezTo>
                <a:close/>
                <a:moveTo>
                  <a:pt x="0" y="1024"/>
                </a:moveTo>
                <a:cubicBezTo>
                  <a:pt x="1326" y="1131"/>
                  <a:pt x="2356" y="2429"/>
                  <a:pt x="2323" y="3702"/>
                </a:cubicBezTo>
                <a:cubicBezTo>
                  <a:pt x="2365" y="5112"/>
                  <a:pt x="1209" y="6267"/>
                  <a:pt x="0" y="6377"/>
                </a:cubicBez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525566">
                  <a:alpha val="100000"/>
                </a:srgbClr>
              </a:clrFrom>
              <a:clrTo>
                <a:srgbClr val="525566">
                  <a:alpha val="100000"/>
                  <a:alpha val="0"/>
                </a:srgbClr>
              </a:clrTo>
            </a:clrChange>
            <a:lum bright="24000" contrast="-18000"/>
          </a:blip>
          <a:srcRect l="14572" t="21635" r="30289" b="44759"/>
          <a:stretch>
            <a:fillRect/>
          </a:stretch>
        </p:blipFill>
        <p:spPr>
          <a:xfrm>
            <a:off x="9090976" y="4553298"/>
            <a:ext cx="3086419" cy="23047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61" h="3629">
                <a:moveTo>
                  <a:pt x="2" y="3402"/>
                </a:moveTo>
                <a:cubicBezTo>
                  <a:pt x="-59" y="1493"/>
                  <a:pt x="1747" y="-46"/>
                  <a:pt x="3515" y="1"/>
                </a:cubicBezTo>
                <a:cubicBezTo>
                  <a:pt x="3992" y="-13"/>
                  <a:pt x="4446" y="79"/>
                  <a:pt x="4861" y="249"/>
                </a:cubicBezTo>
                <a:lnTo>
                  <a:pt x="4861" y="3629"/>
                </a:lnTo>
                <a:lnTo>
                  <a:pt x="5" y="3629"/>
                </a:lnTo>
                <a:cubicBezTo>
                  <a:pt x="0" y="3554"/>
                  <a:pt x="-1" y="3478"/>
                  <a:pt x="2" y="3402"/>
                </a:cubicBezTo>
                <a:close/>
                <a:moveTo>
                  <a:pt x="953" y="3447"/>
                </a:moveTo>
                <a:cubicBezTo>
                  <a:pt x="909" y="2047"/>
                  <a:pt x="2230" y="917"/>
                  <a:pt x="3522" y="951"/>
                </a:cubicBezTo>
                <a:cubicBezTo>
                  <a:pt x="4013" y="936"/>
                  <a:pt x="4471" y="1075"/>
                  <a:pt x="4861" y="1314"/>
                </a:cubicBezTo>
                <a:lnTo>
                  <a:pt x="4861" y="3629"/>
                </a:lnTo>
                <a:lnTo>
                  <a:pt x="956" y="3629"/>
                </a:lnTo>
                <a:cubicBezTo>
                  <a:pt x="953" y="3569"/>
                  <a:pt x="951" y="3508"/>
                  <a:pt x="953" y="344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278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7"/>
          <p:cNvSpPr txBox="1"/>
          <p:nvPr/>
        </p:nvSpPr>
        <p:spPr>
          <a:xfrm>
            <a:off x="671512" y="698500"/>
            <a:ext cx="571248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D74B4B"/>
                </a:solidFill>
              </a:rPr>
              <a:t>[</a:t>
            </a:r>
            <a:r>
              <a:rPr lang="zh-CN" altLang="en-US" sz="3200" b="1" dirty="0">
                <a:solidFill>
                  <a:srgbClr val="D74B4B"/>
                </a:solidFill>
              </a:rPr>
              <a:t>大体思路</a:t>
            </a:r>
            <a:r>
              <a:rPr lang="en-US" altLang="zh-CN" sz="3200" b="1" dirty="0">
                <a:solidFill>
                  <a:srgbClr val="D74B4B"/>
                </a:solidFill>
              </a:rPr>
              <a:t>]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60F654-D9DE-884A-A873-1B8B3F154430}"/>
              </a:ext>
            </a:extLst>
          </p:cNvPr>
          <p:cNvSpPr txBox="1"/>
          <p:nvPr/>
        </p:nvSpPr>
        <p:spPr>
          <a:xfrm>
            <a:off x="1006867" y="1921267"/>
            <a:ext cx="94091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首先你知道了</a:t>
            </a:r>
            <a:r>
              <a:rPr lang="en" altLang="zh-CN" dirty="0" err="1"/>
              <a:t>useState</a:t>
            </a:r>
            <a:r>
              <a:rPr lang="zh-CN" altLang="en-US" dirty="0"/>
              <a:t>它的特点就是使组件具有状态，且有存储数据的功能，当修改</a:t>
            </a:r>
            <a:r>
              <a:rPr lang="en" altLang="zh-CN" dirty="0"/>
              <a:t>count</a:t>
            </a:r>
            <a:r>
              <a:rPr lang="zh-CN" altLang="en-US" dirty="0"/>
              <a:t>的时候（即调用</a:t>
            </a:r>
            <a:r>
              <a:rPr lang="en" altLang="zh-CN" dirty="0" err="1"/>
              <a:t>setCount</a:t>
            </a:r>
            <a:r>
              <a:rPr lang="zh-CN" altLang="en" dirty="0"/>
              <a:t>），</a:t>
            </a:r>
            <a:r>
              <a:rPr lang="zh-CN" altLang="en-US" dirty="0"/>
              <a:t>函数组件</a:t>
            </a:r>
            <a:r>
              <a:rPr lang="en" altLang="zh-CN" dirty="0"/>
              <a:t>App</a:t>
            </a:r>
            <a:r>
              <a:rPr lang="zh-CN" altLang="en-US" dirty="0"/>
              <a:t>将会重新渲染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第一次属于挂载（</a:t>
            </a:r>
            <a:r>
              <a:rPr lang="en" altLang="zh-CN" dirty="0"/>
              <a:t>mount</a:t>
            </a:r>
            <a:r>
              <a:rPr lang="zh-CN" altLang="en" dirty="0"/>
              <a:t>），</a:t>
            </a:r>
            <a:r>
              <a:rPr lang="zh-CN" altLang="en-US" dirty="0"/>
              <a:t>第二次之后则属于更新（</a:t>
            </a:r>
            <a:r>
              <a:rPr lang="en" altLang="zh-CN" dirty="0"/>
              <a:t>update</a:t>
            </a:r>
            <a:r>
              <a:rPr lang="zh-CN" altLang="en" dirty="0"/>
              <a:t>）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两个阶段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初始化挂载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dirty="0"/>
              <a:t>Update</a:t>
            </a:r>
            <a:r>
              <a:rPr kumimoji="1" lang="zh-CN" altLang="en-US" dirty="0"/>
              <a:t>更新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2070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47.5007874015746,&quot;width&quot;:2947.5007874015746}"/>
</p:tagLst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1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3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  <a:txDef>
      <a:spPr>
        <a:noFill/>
      </a:spPr>
      <a:bodyPr wrap="none" rtlCol="0">
        <a:spAutoFit/>
      </a:bodyPr>
      <a:lstStyle>
        <a:defPPr marL="285750" indent="-285750">
          <a:buFont typeface="Wingdings" panose="05000000000000000000" pitchFamily="2" charset="2"/>
          <a:buChar char="n"/>
          <a:defRPr dirty="0" smtClean="0"/>
        </a:defPPr>
      </a:lstStyle>
    </a:tx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16049</TotalTime>
  <Words>920</Words>
  <Application>Microsoft Macintosh PowerPoint</Application>
  <PresentationFormat>宽屏</PresentationFormat>
  <Paragraphs>84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Segoe UI Light</vt:lpstr>
      <vt:lpstr>Calibri</vt:lpstr>
      <vt:lpstr>Segoe UI</vt:lpstr>
      <vt:lpstr>Wingdings</vt:lpstr>
      <vt:lpstr>Arial</vt:lpstr>
      <vt:lpstr>1_Office 主题</vt:lpstr>
      <vt:lpstr>3_Office 主题</vt:lpstr>
      <vt:lpstr>4_Office 主题</vt:lpstr>
      <vt:lpstr>[useState相关原理]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ʾĸ�</dc:title>
  <dc:creator>Ryan Lee</dc:creator>
  <cp:lastModifiedBy>慕薇（吴昊南）</cp:lastModifiedBy>
  <cp:revision>647</cp:revision>
  <dcterms:created xsi:type="dcterms:W3CDTF">2021-08-19T09:17:43Z</dcterms:created>
  <dcterms:modified xsi:type="dcterms:W3CDTF">2022-03-27T12:25:18Z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2052-2.4.0.3964</vt:lpwstr>
  </property>
</Properties>
</file>